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20"/>
  </p:notesMasterIdLst>
  <p:handoutMasterIdLst>
    <p:handoutMasterId r:id="rId21"/>
  </p:handoutMasterIdLst>
  <p:sldIdLst>
    <p:sldId id="260" r:id="rId2"/>
    <p:sldId id="266" r:id="rId3"/>
    <p:sldId id="279" r:id="rId4"/>
    <p:sldId id="268" r:id="rId5"/>
    <p:sldId id="274" r:id="rId6"/>
    <p:sldId id="276" r:id="rId7"/>
    <p:sldId id="277" r:id="rId8"/>
    <p:sldId id="278" r:id="rId9"/>
    <p:sldId id="281" r:id="rId10"/>
    <p:sldId id="282" r:id="rId11"/>
    <p:sldId id="283" r:id="rId12"/>
    <p:sldId id="275" r:id="rId13"/>
    <p:sldId id="284" r:id="rId14"/>
    <p:sldId id="285" r:id="rId15"/>
    <p:sldId id="286" r:id="rId16"/>
    <p:sldId id="287" r:id="rId17"/>
    <p:sldId id="288" r:id="rId18"/>
    <p:sldId id="289" r:id="rId19"/>
  </p:sldIdLst>
  <p:sldSz cx="9906000" cy="6858000" type="A4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50B012E8-EB03-4619-84D5-63C7244F86A1}">
          <p14:sldIdLst>
            <p14:sldId id="260"/>
            <p14:sldId id="266"/>
            <p14:sldId id="279"/>
            <p14:sldId id="268"/>
            <p14:sldId id="274"/>
            <p14:sldId id="276"/>
            <p14:sldId id="277"/>
            <p14:sldId id="278"/>
            <p14:sldId id="281"/>
            <p14:sldId id="282"/>
            <p14:sldId id="283"/>
            <p14:sldId id="275"/>
            <p14:sldId id="284"/>
            <p14:sldId id="285"/>
            <p14:sldId id="286"/>
            <p14:sldId id="287"/>
            <p14:sldId id="288"/>
            <p14:sldId id="289"/>
          </p14:sldIdLst>
        </p14:section>
        <p14:section name="未命名的章節" id="{F85B2BD1-01F8-484E-9520-8DD22A8596E8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58" autoAdjust="0"/>
    <p:restoredTop sz="94707" autoAdjust="0"/>
  </p:normalViewPr>
  <p:slideViewPr>
    <p:cSldViewPr>
      <p:cViewPr varScale="1">
        <p:scale>
          <a:sx n="68" d="100"/>
          <a:sy n="68" d="100"/>
        </p:scale>
        <p:origin x="-444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EF7003A6-DF30-458C-BBEF-E08DC4EC415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14205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5838" y="696913"/>
            <a:ext cx="5026025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539EA694-FCBE-4BAE-A36E-C5BCF7B3CBC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442352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C1621B8-0763-4703-AB4F-A6D40B8AF899}" type="slidenum">
              <a:rPr lang="en-US" altLang="zh-CN" smtClean="0">
                <a:latin typeface="Verdana" pitchFamily="34" charset="0"/>
              </a:rPr>
              <a:pPr/>
              <a:t>1</a:t>
            </a:fld>
            <a:endParaRPr lang="en-US" altLang="zh-CN" smtClean="0">
              <a:latin typeface="Verdana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1536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7D1F8C6-5784-4F9E-B43F-FBA94E5F5FD4}" type="slidenum">
              <a:rPr lang="en-US" altLang="zh-CN" smtClean="0">
                <a:latin typeface="Verdana" pitchFamily="34" charset="0"/>
              </a:rPr>
              <a:pPr/>
              <a:t>2</a:t>
            </a:fld>
            <a:endParaRPr lang="en-US" altLang="zh-CN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1536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7D1F8C6-5784-4F9E-B43F-FBA94E5F5FD4}" type="slidenum">
              <a:rPr lang="en-US" altLang="zh-CN" smtClean="0">
                <a:latin typeface="Verdana" pitchFamily="34" charset="0"/>
              </a:rPr>
              <a:pPr/>
              <a:t>3</a:t>
            </a:fld>
            <a:endParaRPr lang="en-US" altLang="zh-CN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1638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37AE0F1-EC5C-4378-BDCD-F09AD6C29095}" type="slidenum">
              <a:rPr lang="en-US" altLang="zh-CN" smtClean="0">
                <a:latin typeface="Verdana" pitchFamily="34" charset="0"/>
              </a:rPr>
              <a:pPr/>
              <a:t>4</a:t>
            </a:fld>
            <a:endParaRPr lang="en-US" altLang="zh-CN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奧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9EA694-FCBE-4BAE-A36E-C5BCF7B3CBCF}" type="slidenum">
              <a:rPr lang="en-US" altLang="zh-CN" smtClean="0"/>
              <a:pPr>
                <a:defRPr/>
              </a:pPr>
              <a:t>17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0803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mtClean="0"/>
              <a:t>奧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9EA694-FCBE-4BAE-A36E-C5BCF7B3CBCF}" type="slidenum">
              <a:rPr lang="en-US" altLang="zh-CN" smtClean="0"/>
              <a:pPr>
                <a:defRPr/>
              </a:pPr>
              <a:t>18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0803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30200" y="381000"/>
            <a:ext cx="92456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altLang="zh-CN">
              <a:ea typeface="宋体" charset="-122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12750" y="457200"/>
            <a:ext cx="90805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altLang="zh-CN">
              <a:ea typeface="宋体" charset="-122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568450" y="2514600"/>
            <a:ext cx="751205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-2889250" y="1981200"/>
            <a:ext cx="39624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-3632200" y="533400"/>
            <a:ext cx="437515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altLang="zh-CN">
              <a:ea typeface="宋体" charset="-122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330200" y="381000"/>
            <a:ext cx="92456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altLang="zh-CN">
              <a:ea typeface="宋体" charset="-122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412750" y="457200"/>
            <a:ext cx="90805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altLang="zh-CN">
              <a:ea typeface="宋体" charset="-122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1568450" y="2514600"/>
            <a:ext cx="751205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-2889250" y="1981200"/>
            <a:ext cx="39624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-3632200" y="533400"/>
            <a:ext cx="437515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altLang="zh-CN">
              <a:ea typeface="宋体" charset="-122"/>
            </a:endParaRPr>
          </a:p>
        </p:txBody>
      </p:sp>
      <p:sp>
        <p:nvSpPr>
          <p:cNvPr id="389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63291" y="985839"/>
            <a:ext cx="7599759" cy="14446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89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563291" y="3048000"/>
            <a:ext cx="7599759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1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FCF7F-8A7F-404A-8C51-01F4C9785C6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88812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CF4AC-FF04-4BDE-A3D2-493575AC417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3603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7781" y="301625"/>
            <a:ext cx="1979480" cy="56403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181" y="301625"/>
            <a:ext cx="5778500" cy="56403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12577-A59C-4E63-9F5B-873FE40493B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9656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2E198-66C1-4E4D-8A64-A20C14909CA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1678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34BFC-FB60-4AA3-8AA1-CED79EFD4E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948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181" y="1827213"/>
            <a:ext cx="387813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7410" y="1827213"/>
            <a:ext cx="3879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27977-19BA-4F49-876A-AA9D462D32D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36129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AFC8D-181A-452E-8263-F0965D5F1E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89990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411D3-6741-4FC2-94D3-547E797D17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51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762C9-4023-4D3F-BF5C-1B41890F69F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4231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9F108-6AD4-4EFF-AD12-933879762D4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3910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8510B-3A43-4964-A8C4-F433A15C4B1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3369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82550" y="152400"/>
            <a:ext cx="9740900" cy="6629400"/>
            <a:chOff x="48" y="96"/>
            <a:chExt cx="5664" cy="4176"/>
          </a:xfrm>
        </p:grpSpPr>
        <p:sp>
          <p:nvSpPr>
            <p:cNvPr id="388099" name="AutoShape 3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altLang="zh-CN">
                <a:ea typeface="宋体" charset="-122"/>
              </a:endParaRPr>
            </a:p>
          </p:txBody>
        </p:sp>
        <p:sp>
          <p:nvSpPr>
            <p:cNvPr id="388100" name="AutoShape 4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altLang="zh-CN">
                <a:ea typeface="宋体" charset="-122"/>
              </a:endParaRPr>
            </a:p>
          </p:txBody>
        </p:sp>
      </p:grpSp>
      <p:sp>
        <p:nvSpPr>
          <p:cNvPr id="388101" name="Line 5"/>
          <p:cNvSpPr>
            <a:spLocks noChangeShapeType="1"/>
          </p:cNvSpPr>
          <p:nvPr/>
        </p:nvSpPr>
        <p:spPr bwMode="auto">
          <a:xfrm>
            <a:off x="1485900" y="1524000"/>
            <a:ext cx="79248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84313" y="301625"/>
            <a:ext cx="79232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4313" y="1827213"/>
            <a:ext cx="79232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388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8400"/>
            <a:ext cx="231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Verdana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8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Verdana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8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31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Verdana" pitchFamily="34" charset="0"/>
                <a:ea typeface="宋体" charset="-122"/>
              </a:defRPr>
            </a:lvl1pPr>
          </a:lstStyle>
          <a:p>
            <a:pPr>
              <a:defRPr/>
            </a:pPr>
            <a:fld id="{C46BA4EC-6206-4EDF-81E1-267C99CE9B9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88107" name="AutoShape 11"/>
          <p:cNvSpPr>
            <a:spLocks noChangeArrowheads="1"/>
          </p:cNvSpPr>
          <p:nvPr/>
        </p:nvSpPr>
        <p:spPr bwMode="auto">
          <a:xfrm>
            <a:off x="-3054350" y="1447800"/>
            <a:ext cx="39624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388108" name="AutoShape 12"/>
          <p:cNvSpPr>
            <a:spLocks noChangeArrowheads="1"/>
          </p:cNvSpPr>
          <p:nvPr/>
        </p:nvSpPr>
        <p:spPr bwMode="auto">
          <a:xfrm>
            <a:off x="-3632200" y="0"/>
            <a:ext cx="437515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altLang="zh-CN">
              <a:ea typeface="宋体" charset="-122"/>
            </a:endParaRPr>
          </a:p>
        </p:txBody>
      </p:sp>
      <p:grpSp>
        <p:nvGrpSpPr>
          <p:cNvPr id="1035" name="Group 13"/>
          <p:cNvGrpSpPr>
            <a:grpSpLocks/>
          </p:cNvGrpSpPr>
          <p:nvPr/>
        </p:nvGrpSpPr>
        <p:grpSpPr bwMode="auto">
          <a:xfrm>
            <a:off x="82550" y="152400"/>
            <a:ext cx="9740900" cy="6629400"/>
            <a:chOff x="48" y="96"/>
            <a:chExt cx="5664" cy="4176"/>
          </a:xfrm>
        </p:grpSpPr>
        <p:sp>
          <p:nvSpPr>
            <p:cNvPr id="388110" name="AutoShape 14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altLang="zh-CN">
                <a:ea typeface="宋体" charset="-122"/>
              </a:endParaRPr>
            </a:p>
          </p:txBody>
        </p:sp>
        <p:sp>
          <p:nvSpPr>
            <p:cNvPr id="388111" name="AutoShape 15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altLang="zh-CN">
                <a:ea typeface="宋体" charset="-122"/>
              </a:endParaRPr>
            </a:p>
          </p:txBody>
        </p:sp>
      </p:grpSp>
      <p:sp>
        <p:nvSpPr>
          <p:cNvPr id="388112" name="Line 16"/>
          <p:cNvSpPr>
            <a:spLocks noChangeShapeType="1"/>
          </p:cNvSpPr>
          <p:nvPr/>
        </p:nvSpPr>
        <p:spPr bwMode="auto">
          <a:xfrm>
            <a:off x="1485900" y="1524000"/>
            <a:ext cx="79248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88113" name="AutoShape 17"/>
          <p:cNvSpPr>
            <a:spLocks noChangeArrowheads="1"/>
          </p:cNvSpPr>
          <p:nvPr/>
        </p:nvSpPr>
        <p:spPr bwMode="auto">
          <a:xfrm>
            <a:off x="-3054350" y="1447800"/>
            <a:ext cx="39624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388114" name="AutoShape 18"/>
          <p:cNvSpPr>
            <a:spLocks noChangeArrowheads="1"/>
          </p:cNvSpPr>
          <p:nvPr/>
        </p:nvSpPr>
        <p:spPr bwMode="auto">
          <a:xfrm>
            <a:off x="-3632200" y="0"/>
            <a:ext cx="437515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altLang="zh-CN">
              <a:ea typeface="宋体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9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rgbClr val="777777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200">
          <a:solidFill>
            <a:srgbClr val="777777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../105/QA&#21839;&#38988;&#27169;&#25836;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106eta.gdjh.tc.edu.tw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../&#27511;&#24180;&#24471;&#29518;/&#27511;&#24180;&#24471;&#29518;&#21517;&#21934;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63688" y="985838"/>
            <a:ext cx="7599362" cy="1444625"/>
          </a:xfrm>
        </p:spPr>
        <p:txBody>
          <a:bodyPr/>
          <a:lstStyle/>
          <a:p>
            <a:r>
              <a:rPr lang="zh-TW" altLang="en-US" sz="4000" dirty="0" smtClean="0">
                <a:solidFill>
                  <a:srgbClr val="FF0000"/>
                </a:solidFill>
                <a:ea typeface="新細明體" charset="-120"/>
                <a:cs typeface="Arial" charset="0"/>
                <a:sym typeface="Arial" charset="0"/>
              </a:rPr>
              <a:t>教學卓越獎 參賽經驗分享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63688" y="2895600"/>
            <a:ext cx="7842250" cy="1752600"/>
          </a:xfrm>
        </p:spPr>
        <p:txBody>
          <a:bodyPr/>
          <a:lstStyle/>
          <a:p>
            <a:pPr>
              <a:buClrTx/>
            </a:pPr>
            <a:r>
              <a:rPr lang="zh-TW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新細明體" charset="-120"/>
                <a:cs typeface="Arial" charset="0"/>
                <a:sym typeface="Arial" charset="0"/>
              </a:rPr>
              <a:t>新竹市東區東門</a:t>
            </a:r>
            <a:r>
              <a:rPr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新細明體" charset="-120"/>
                <a:cs typeface="Arial" charset="0"/>
                <a:sym typeface="Arial" charset="0"/>
              </a:rPr>
              <a:t>國民小學附設</a:t>
            </a:r>
            <a:r>
              <a:rPr lang="zh-TW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新細明體" charset="-120"/>
                <a:cs typeface="Arial" charset="0"/>
                <a:sym typeface="Arial" charset="0"/>
              </a:rPr>
              <a:t>幼兒園      張家婕</a:t>
            </a:r>
            <a:endParaRPr lang="en-US" altLang="zh-TW" sz="2400" dirty="0" smtClean="0">
              <a:solidFill>
                <a:schemeClr val="tx1">
                  <a:lumMod val="75000"/>
                  <a:lumOff val="25000"/>
                </a:schemeClr>
              </a:solidFill>
              <a:ea typeface="新細明體" charset="-120"/>
              <a:cs typeface="Arial" charset="0"/>
              <a:sym typeface="Arial" charset="0"/>
            </a:endParaRPr>
          </a:p>
          <a:p>
            <a:pPr>
              <a:buClrTx/>
            </a:pPr>
            <a:r>
              <a:rPr lang="en-US" altLang="zh-TW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新細明體" charset="-120"/>
                <a:cs typeface="Arial" charset="0"/>
                <a:sym typeface="Arial" charset="0"/>
              </a:rPr>
              <a:t>3/18/2017</a:t>
            </a:r>
            <a:endParaRPr lang="zh-TW" altLang="en-US" sz="1600" dirty="0" smtClean="0">
              <a:solidFill>
                <a:schemeClr val="tx1">
                  <a:lumMod val="75000"/>
                  <a:lumOff val="25000"/>
                </a:schemeClr>
              </a:solidFill>
              <a:ea typeface="新細明體" charset="-120"/>
              <a:cs typeface="Arial" charset="0"/>
              <a:sym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簡報製作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000" dirty="0">
                <a:solidFill>
                  <a:schemeClr val="tx1"/>
                </a:solidFill>
              </a:rPr>
              <a:t>方案架構</a:t>
            </a:r>
            <a:r>
              <a:rPr lang="en-US" altLang="zh-TW" sz="3000" dirty="0">
                <a:solidFill>
                  <a:schemeClr val="tx1"/>
                </a:solidFill>
              </a:rPr>
              <a:t>/</a:t>
            </a:r>
            <a:r>
              <a:rPr lang="zh-TW" altLang="zh-TW" sz="3000" dirty="0">
                <a:solidFill>
                  <a:schemeClr val="tx1"/>
                </a:solidFill>
              </a:rPr>
              <a:t>理念、目標、主題、</a:t>
            </a:r>
            <a:r>
              <a:rPr lang="zh-TW" altLang="en-US" sz="3000" dirty="0">
                <a:solidFill>
                  <a:schemeClr val="tx1"/>
                </a:solidFill>
              </a:rPr>
              <a:t>活動</a:t>
            </a:r>
            <a:r>
              <a:rPr lang="zh-TW" altLang="zh-TW" sz="3000" dirty="0">
                <a:solidFill>
                  <a:schemeClr val="tx1"/>
                </a:solidFill>
              </a:rPr>
              <a:t>、評量</a:t>
            </a:r>
            <a:endParaRPr lang="en-US" altLang="zh-TW" sz="3000" dirty="0">
              <a:solidFill>
                <a:schemeClr val="tx1"/>
              </a:solidFill>
            </a:endParaRPr>
          </a:p>
          <a:p>
            <a:pPr lvl="1"/>
            <a:r>
              <a:rPr lang="zh-TW" altLang="zh-TW" dirty="0">
                <a:solidFill>
                  <a:schemeClr val="tx1"/>
                </a:solidFill>
              </a:rPr>
              <a:t>從</a:t>
            </a:r>
            <a:r>
              <a:rPr lang="zh-TW" altLang="en-US" dirty="0">
                <a:solidFill>
                  <a:schemeClr val="tx1"/>
                </a:solidFill>
              </a:rPr>
              <a:t>全部</a:t>
            </a:r>
            <a:r>
              <a:rPr lang="zh-TW" altLang="zh-TW" dirty="0">
                <a:solidFill>
                  <a:schemeClr val="tx1"/>
                </a:solidFill>
              </a:rPr>
              <a:t>活動</a:t>
            </a:r>
            <a:r>
              <a:rPr lang="zh-TW" altLang="en-US" dirty="0">
                <a:solidFill>
                  <a:schemeClr val="tx1"/>
                </a:solidFill>
              </a:rPr>
              <a:t>中，</a:t>
            </a:r>
            <a:r>
              <a:rPr lang="zh-TW" altLang="zh-TW" dirty="0">
                <a:solidFill>
                  <a:schemeClr val="tx1"/>
                </a:solidFill>
              </a:rPr>
              <a:t>濃縮成</a:t>
            </a:r>
            <a:r>
              <a:rPr lang="zh-TW" altLang="en-US" dirty="0">
                <a:solidFill>
                  <a:schemeClr val="tx1"/>
                </a:solidFill>
              </a:rPr>
              <a:t>若干</a:t>
            </a:r>
            <a:r>
              <a:rPr lang="zh-TW" altLang="zh-TW" dirty="0">
                <a:solidFill>
                  <a:schemeClr val="tx1"/>
                </a:solidFill>
              </a:rPr>
              <a:t>個精采故事</a:t>
            </a:r>
            <a:endParaRPr lang="en-US" altLang="zh-TW" dirty="0">
              <a:solidFill>
                <a:schemeClr val="tx1"/>
              </a:solidFill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挑選精采處</a:t>
            </a:r>
            <a:r>
              <a:rPr lang="zh-TW" altLang="zh-TW" dirty="0">
                <a:solidFill>
                  <a:schemeClr val="tx1"/>
                </a:solidFill>
              </a:rPr>
              <a:t>舉例說明歷程、幼兒想法</a:t>
            </a:r>
          </a:p>
          <a:p>
            <a:r>
              <a:rPr lang="zh-TW" altLang="zh-TW" dirty="0" smtClean="0">
                <a:solidFill>
                  <a:schemeClr val="tx1"/>
                </a:solidFill>
              </a:rPr>
              <a:t>呈現</a:t>
            </a:r>
            <a:r>
              <a:rPr lang="zh-TW" altLang="zh-TW" dirty="0">
                <a:solidFill>
                  <a:schemeClr val="tx1"/>
                </a:solidFill>
              </a:rPr>
              <a:t>照片以表示文字為真，兼顧美感；</a:t>
            </a:r>
            <a:endParaRPr lang="en-US" altLang="zh-TW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chemeClr val="tx1"/>
                </a:solidFill>
              </a:rPr>
              <a:t>   </a:t>
            </a:r>
            <a:r>
              <a:rPr lang="zh-TW" altLang="zh-TW" dirty="0">
                <a:solidFill>
                  <a:schemeClr val="tx1"/>
                </a:solidFill>
              </a:rPr>
              <a:t>呈現影片以表照片為真，例如創作歷程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zh-TW" dirty="0">
                <a:solidFill>
                  <a:schemeClr val="tx1"/>
                </a:solidFill>
              </a:rPr>
              <a:t>幼兒的產出（績效）不斷出現；幼兒前後表現作品對照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zh-TW" dirty="0">
                <a:solidFill>
                  <a:schemeClr val="tx1"/>
                </a:solidFill>
              </a:rPr>
              <a:t>多年的豐功偉業（媒體報導佳）配合照片快速唸</a:t>
            </a:r>
            <a:r>
              <a:rPr lang="zh-TW" altLang="zh-TW" dirty="0" smtClean="0">
                <a:solidFill>
                  <a:schemeClr val="tx1"/>
                </a:solidFill>
              </a:rPr>
              <a:t>過</a:t>
            </a:r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TW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zh-TW" sz="3000" dirty="0" smtClean="0">
              <a:solidFill>
                <a:schemeClr val="tx1"/>
              </a:solidFill>
            </a:endParaRPr>
          </a:p>
          <a:p>
            <a:endParaRPr lang="zh-TW" altLang="en-US" sz="3000" dirty="0">
              <a:solidFill>
                <a:schemeClr val="tx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849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簡報製作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時間</a:t>
            </a:r>
            <a:r>
              <a:rPr lang="zh-TW" altLang="en-US" dirty="0">
                <a:solidFill>
                  <a:schemeClr val="tx1"/>
                </a:solidFill>
              </a:rPr>
              <a:t>分配</a:t>
            </a:r>
            <a:endParaRPr lang="en-US" altLang="zh-TW" dirty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依內容段落、依報告人數斟酌安排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可穿插</a:t>
            </a:r>
            <a:r>
              <a:rPr lang="zh-TW" altLang="zh-TW" dirty="0">
                <a:solidFill>
                  <a:schemeClr val="tx1"/>
                </a:solidFill>
              </a:rPr>
              <a:t>一段不造作又自然的</a:t>
            </a:r>
            <a:r>
              <a:rPr lang="zh-TW" altLang="zh-TW" dirty="0" smtClean="0">
                <a:solidFill>
                  <a:schemeClr val="tx1"/>
                </a:solidFill>
              </a:rPr>
              <a:t>表演</a:t>
            </a:r>
            <a:r>
              <a:rPr lang="zh-TW" altLang="en-US" dirty="0" smtClean="0">
                <a:solidFill>
                  <a:schemeClr val="tx1"/>
                </a:solidFill>
              </a:rPr>
              <a:t>或教學影片</a:t>
            </a:r>
            <a:endParaRPr lang="en-US" altLang="zh-TW" dirty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約在</a:t>
            </a:r>
            <a:r>
              <a:rPr lang="en-US" altLang="zh-TW" dirty="0" smtClean="0">
                <a:solidFill>
                  <a:schemeClr val="tx1"/>
                </a:solidFill>
              </a:rPr>
              <a:t>2/3</a:t>
            </a:r>
            <a:r>
              <a:rPr lang="zh-TW" altLang="en-US" dirty="0" smtClean="0">
                <a:solidFill>
                  <a:schemeClr val="tx1"/>
                </a:solidFill>
              </a:rPr>
              <a:t>處，讓評審休息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動畫拿捏合宜</a:t>
            </a:r>
            <a:r>
              <a:rPr lang="zh-TW" altLang="en-US" dirty="0" smtClean="0">
                <a:solidFill>
                  <a:schemeClr val="tx1"/>
                </a:solidFill>
              </a:rPr>
              <a:t>，不過度花俏，可</a:t>
            </a:r>
            <a:r>
              <a:rPr lang="zh-TW" altLang="en-US" dirty="0">
                <a:solidFill>
                  <a:schemeClr val="tx1"/>
                </a:solidFill>
              </a:rPr>
              <a:t>增加</a:t>
            </a:r>
            <a:r>
              <a:rPr lang="zh-TW" altLang="en-US" dirty="0" smtClean="0">
                <a:solidFill>
                  <a:schemeClr val="tx1"/>
                </a:solidFill>
              </a:rPr>
              <a:t>效果，亦使聆聽者較不易疲乏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建議可採輪播，精準掌控</a:t>
            </a:r>
            <a:r>
              <a:rPr lang="zh-TW" altLang="en-US" dirty="0" smtClean="0">
                <a:solidFill>
                  <a:schemeClr val="tx1"/>
                </a:solidFill>
              </a:rPr>
              <a:t>時間，以時間控制說演內容</a:t>
            </a:r>
            <a:endParaRPr lang="en-US" altLang="zh-TW" dirty="0">
              <a:solidFill>
                <a:schemeClr val="tx1"/>
              </a:solidFill>
            </a:endParaRPr>
          </a:p>
          <a:p>
            <a:endParaRPr lang="en-US" altLang="zh-TW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zh-TW" sz="3000" dirty="0" smtClean="0">
              <a:solidFill>
                <a:schemeClr val="tx1"/>
              </a:solidFill>
            </a:endParaRPr>
          </a:p>
          <a:p>
            <a:endParaRPr lang="zh-TW" altLang="en-US" sz="3000" dirty="0">
              <a:solidFill>
                <a:schemeClr val="tx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3101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發表報告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84313" y="1618456"/>
            <a:ext cx="7923212" cy="4114800"/>
          </a:xfrm>
        </p:spPr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撰擬</a:t>
            </a:r>
            <a:r>
              <a:rPr lang="zh-TW" altLang="en-US" dirty="0" smtClean="0">
                <a:solidFill>
                  <a:schemeClr val="tx1"/>
                </a:solidFill>
              </a:rPr>
              <a:t>講稿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可事前練習，團隊每人均須熟稔簡報，隨時可接替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正式報告則不建議攜帶講稿上台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視聽器材掌握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筆電、喇叭、簡報筆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</a:p>
          <a:p>
            <a:r>
              <a:rPr lang="zh-TW" altLang="en-US" dirty="0" smtClean="0">
                <a:solidFill>
                  <a:schemeClr val="tx1"/>
                </a:solidFill>
              </a:rPr>
              <a:t>須隨時掌控時間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盡量精準，無提示預備鈴，時間一到立即停止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時間未到則一定要補足到鈴響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en-US" altLang="zh-TW" dirty="0" smtClean="0">
                <a:solidFill>
                  <a:schemeClr val="tx1"/>
                </a:solidFill>
              </a:rPr>
              <a:t>Q&amp;A</a:t>
            </a:r>
            <a:r>
              <a:rPr lang="zh-TW" altLang="en-US" dirty="0" smtClean="0">
                <a:solidFill>
                  <a:schemeClr val="tx1"/>
                </a:solidFill>
              </a:rPr>
              <a:t>準備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預設問題</a:t>
            </a:r>
            <a:r>
              <a:rPr lang="zh-TW" altLang="en-US" dirty="0">
                <a:solidFill>
                  <a:schemeClr val="tx1"/>
                </a:solidFill>
              </a:rPr>
              <a:t>，</a:t>
            </a:r>
            <a:r>
              <a:rPr lang="zh-TW" altLang="en-US" dirty="0" smtClean="0">
                <a:solidFill>
                  <a:schemeClr val="tx1"/>
                </a:solidFill>
              </a:rPr>
              <a:t>問答</a:t>
            </a:r>
            <a:r>
              <a:rPr lang="zh-TW" altLang="en-US" dirty="0">
                <a:solidFill>
                  <a:schemeClr val="tx1"/>
                </a:solidFill>
              </a:rPr>
              <a:t>分工</a:t>
            </a:r>
            <a:r>
              <a:rPr lang="zh-TW" altLang="en-US" dirty="0" smtClean="0">
                <a:solidFill>
                  <a:schemeClr val="tx1"/>
                </a:solidFill>
              </a:rPr>
              <a:t>確認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  <a:hlinkClick r:id="rId2" action="ppaction://hlinkfile"/>
              </a:rPr>
              <a:t>問題模擬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統問統答，建議攜帶紙筆記錄問題</a:t>
            </a:r>
          </a:p>
        </p:txBody>
      </p:sp>
    </p:spTree>
    <p:extLst>
      <p:ext uri="{BB962C8B-B14F-4D97-AF65-F5344CB8AC3E}">
        <p14:creationId xmlns:p14="http://schemas.microsoft.com/office/powerpoint/2010/main" val="33317495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初</a:t>
            </a:r>
            <a:r>
              <a:rPr lang="zh-TW" altLang="en-US" dirty="0" smtClean="0"/>
              <a:t>審入圍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36576" y="1618456"/>
            <a:ext cx="8496944" cy="4114800"/>
          </a:xfrm>
        </p:spPr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代表縣市參加全國</a:t>
            </a:r>
            <a:r>
              <a:rPr lang="zh-TW" altLang="en-US" dirty="0" smtClean="0">
                <a:solidFill>
                  <a:schemeClr val="tx1"/>
                </a:solidFill>
              </a:rPr>
              <a:t>賽</a:t>
            </a:r>
            <a:r>
              <a:rPr lang="zh-TW" altLang="en-US" dirty="0">
                <a:solidFill>
                  <a:schemeClr val="tx1"/>
                </a:solidFill>
              </a:rPr>
              <a:t>，</a:t>
            </a:r>
            <a:r>
              <a:rPr lang="zh-TW" altLang="en-US" dirty="0" smtClean="0">
                <a:solidFill>
                  <a:schemeClr val="tx1"/>
                </a:solidFill>
              </a:rPr>
              <a:t>可</a:t>
            </a:r>
            <a:r>
              <a:rPr lang="zh-TW" altLang="en-US" dirty="0">
                <a:solidFill>
                  <a:schemeClr val="tx1"/>
                </a:solidFill>
              </a:rPr>
              <a:t>找</a:t>
            </a:r>
            <a:r>
              <a:rPr lang="zh-TW" altLang="en-US" dirty="0" smtClean="0">
                <a:solidFill>
                  <a:schemeClr val="tx1"/>
                </a:solidFill>
              </a:rPr>
              <a:t>專家指導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文案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簡報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</a:p>
          <a:p>
            <a:r>
              <a:rPr lang="zh-TW" altLang="en-US" dirty="0" smtClean="0">
                <a:solidFill>
                  <a:schemeClr val="tx1"/>
                </a:solidFill>
              </a:rPr>
              <a:t>觀察員入園訪視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邀請校長</a:t>
            </a:r>
            <a:r>
              <a:rPr lang="zh-TW" altLang="en-US" dirty="0" smtClean="0">
                <a:solidFill>
                  <a:schemeClr val="tx1"/>
                </a:solidFill>
              </a:rPr>
              <a:t>參與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準備</a:t>
            </a:r>
            <a:r>
              <a:rPr lang="zh-TW" altLang="en-US" dirty="0" smtClean="0">
                <a:solidFill>
                  <a:schemeClr val="tx1"/>
                </a:solidFill>
              </a:rPr>
              <a:t>簡報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佐證資料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課程、得獎</a:t>
            </a:r>
            <a:r>
              <a:rPr lang="en-US" altLang="zh-TW" dirty="0" smtClean="0">
                <a:solidFill>
                  <a:schemeClr val="tx1"/>
                </a:solidFill>
              </a:rPr>
              <a:t>)/</a:t>
            </a:r>
            <a:r>
              <a:rPr lang="zh-TW" altLang="en-US" dirty="0" smtClean="0">
                <a:solidFill>
                  <a:schemeClr val="tx1"/>
                </a:solidFill>
              </a:rPr>
              <a:t>茶水點心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學習情境布</a:t>
            </a:r>
            <a:r>
              <a:rPr lang="zh-TW" altLang="en-US" dirty="0" smtClean="0">
                <a:solidFill>
                  <a:schemeClr val="tx1"/>
                </a:solidFill>
              </a:rPr>
              <a:t>置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教室內外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公共空間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安排訪談</a:t>
            </a:r>
            <a:r>
              <a:rPr lang="zh-TW" altLang="en-US" dirty="0" smtClean="0">
                <a:solidFill>
                  <a:schemeClr val="tx1"/>
                </a:solidFill>
              </a:rPr>
              <a:t>幼兒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家長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社區人士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園內教師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複審序位抽籤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複</a:t>
            </a:r>
            <a:r>
              <a:rPr lang="zh-TW" altLang="en-US" dirty="0">
                <a:solidFill>
                  <a:schemeClr val="tx1"/>
                </a:solidFill>
              </a:rPr>
              <a:t>審</a:t>
            </a:r>
            <a:r>
              <a:rPr lang="zh-TW" altLang="en-US" dirty="0" smtClean="0">
                <a:solidFill>
                  <a:schemeClr val="tx1"/>
                </a:solidFill>
              </a:rPr>
              <a:t>發表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交通安排，從容前往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足夠睡眠，精神充足，自信登場，綻放光彩</a:t>
            </a:r>
            <a:endParaRPr lang="en-US" altLang="zh-TW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040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撰寫方案要點回顧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36576" y="1618456"/>
            <a:ext cx="8496944" cy="4114800"/>
          </a:xfrm>
        </p:spPr>
        <p:txBody>
          <a:bodyPr/>
          <a:lstStyle/>
          <a:p>
            <a:r>
              <a:rPr lang="zh-TW" altLang="zh-TW" dirty="0">
                <a:solidFill>
                  <a:schemeClr val="tx1"/>
                </a:solidFill>
              </a:rPr>
              <a:t>課程與教學的『說明書</a:t>
            </a:r>
            <a:r>
              <a:rPr lang="zh-TW" altLang="zh-TW" dirty="0" smtClean="0">
                <a:solidFill>
                  <a:schemeClr val="tx1"/>
                </a:solidFill>
              </a:rPr>
              <a:t>』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文案概說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動機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背景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2"/>
            <a:r>
              <a:rPr lang="zh-TW" altLang="zh-TW" dirty="0">
                <a:solidFill>
                  <a:schemeClr val="tx1"/>
                </a:solidFill>
              </a:rPr>
              <a:t>老師特殊才能、學生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zh-TW" dirty="0">
                <a:solidFill>
                  <a:schemeClr val="tx1"/>
                </a:solidFill>
              </a:rPr>
              <a:t>社區的興趣、需求和能力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目標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2"/>
            <a:r>
              <a:rPr lang="zh-TW" altLang="en-US" dirty="0" smtClean="0">
                <a:solidFill>
                  <a:schemeClr val="tx1"/>
                </a:solidFill>
              </a:rPr>
              <a:t>知</a:t>
            </a:r>
            <a:r>
              <a:rPr lang="zh-TW" altLang="en-US" dirty="0">
                <a:solidFill>
                  <a:schemeClr val="tx1"/>
                </a:solidFill>
              </a:rPr>
              <a:t>：</a:t>
            </a:r>
            <a:r>
              <a:rPr lang="zh-TW" altLang="zh-TW" dirty="0">
                <a:solidFill>
                  <a:schemeClr val="tx1"/>
                </a:solidFill>
              </a:rPr>
              <a:t>學生學會什麼</a:t>
            </a:r>
            <a:endParaRPr lang="en-US" altLang="zh-TW" dirty="0">
              <a:solidFill>
                <a:schemeClr val="tx1"/>
              </a:solidFill>
            </a:endParaRPr>
          </a:p>
          <a:p>
            <a:pPr lvl="2"/>
            <a:r>
              <a:rPr lang="zh-TW" altLang="en-US" dirty="0">
                <a:solidFill>
                  <a:schemeClr val="tx1"/>
                </a:solidFill>
              </a:rPr>
              <a:t>情：</a:t>
            </a:r>
            <a:r>
              <a:rPr lang="zh-TW" altLang="zh-TW" dirty="0">
                <a:solidFill>
                  <a:schemeClr val="tx1"/>
                </a:solidFill>
              </a:rPr>
              <a:t>學生內化什麼</a:t>
            </a:r>
            <a:endParaRPr lang="en-US" altLang="zh-TW" dirty="0">
              <a:solidFill>
                <a:schemeClr val="tx1"/>
              </a:solidFill>
            </a:endParaRPr>
          </a:p>
          <a:p>
            <a:pPr lvl="2"/>
            <a:r>
              <a:rPr lang="zh-TW" altLang="en-US" dirty="0">
                <a:solidFill>
                  <a:schemeClr val="tx1"/>
                </a:solidFill>
              </a:rPr>
              <a:t>技：</a:t>
            </a:r>
            <a:r>
              <a:rPr lang="zh-TW" altLang="zh-TW" dirty="0">
                <a:solidFill>
                  <a:schemeClr val="tx1"/>
                </a:solidFill>
              </a:rPr>
              <a:t>學生精熟什麼</a:t>
            </a:r>
            <a:endParaRPr lang="en-US" altLang="zh-TW" dirty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課程架構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2"/>
            <a:r>
              <a:rPr lang="zh-TW" altLang="en-US" dirty="0" smtClean="0">
                <a:solidFill>
                  <a:schemeClr val="tx1"/>
                </a:solidFill>
              </a:rPr>
              <a:t>善用表格，一目了然</a:t>
            </a:r>
            <a:endParaRPr lang="en-US" altLang="zh-TW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0244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撰寫方案要點回顧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36576" y="1618456"/>
            <a:ext cx="8496944" cy="411480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文案概說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團隊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2"/>
            <a:r>
              <a:rPr lang="zh-TW" altLang="zh-TW" dirty="0">
                <a:solidFill>
                  <a:schemeClr val="tx1"/>
                </a:solidFill>
              </a:rPr>
              <a:t>哪些人（課程需求加入）、做了什麼事、有什麼成長</a:t>
            </a:r>
            <a:endParaRPr lang="en-US" altLang="zh-TW" dirty="0">
              <a:solidFill>
                <a:schemeClr val="tx1"/>
              </a:solidFill>
            </a:endParaRPr>
          </a:p>
          <a:p>
            <a:pPr lvl="1"/>
            <a:r>
              <a:rPr lang="zh-TW" altLang="zh-TW" dirty="0" smtClean="0">
                <a:solidFill>
                  <a:schemeClr val="tx1"/>
                </a:solidFill>
              </a:rPr>
              <a:t>內容</a:t>
            </a:r>
            <a:r>
              <a:rPr lang="zh-TW" altLang="zh-TW" dirty="0">
                <a:solidFill>
                  <a:schemeClr val="tx1"/>
                </a:solidFill>
              </a:rPr>
              <a:t>＋實踐</a:t>
            </a:r>
            <a:endParaRPr lang="en-US" altLang="zh-TW" dirty="0">
              <a:solidFill>
                <a:schemeClr val="tx1"/>
              </a:solidFill>
            </a:endParaRPr>
          </a:p>
          <a:p>
            <a:pPr lvl="2"/>
            <a:r>
              <a:rPr lang="zh-TW" altLang="zh-TW" dirty="0">
                <a:solidFill>
                  <a:schemeClr val="tx1"/>
                </a:solidFill>
              </a:rPr>
              <a:t>做了幾件</a:t>
            </a:r>
            <a:r>
              <a:rPr lang="zh-TW" altLang="zh-TW" dirty="0" smtClean="0">
                <a:solidFill>
                  <a:schemeClr val="tx1"/>
                </a:solidFill>
              </a:rPr>
              <a:t>事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什麼事</a:t>
            </a:r>
            <a:r>
              <a:rPr lang="zh-TW" altLang="zh-TW" dirty="0" smtClean="0">
                <a:solidFill>
                  <a:schemeClr val="tx1"/>
                </a:solidFill>
              </a:rPr>
              <a:t>、</a:t>
            </a:r>
            <a:r>
              <a:rPr lang="zh-TW" altLang="zh-TW" dirty="0">
                <a:solidFill>
                  <a:schemeClr val="tx1"/>
                </a:solidFill>
              </a:rPr>
              <a:t>用了多少</a:t>
            </a:r>
            <a:r>
              <a:rPr lang="zh-TW" altLang="zh-TW" dirty="0" smtClean="0">
                <a:solidFill>
                  <a:schemeClr val="tx1"/>
                </a:solidFill>
              </a:rPr>
              <a:t>時間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2"/>
            <a:r>
              <a:rPr lang="zh-TW" altLang="zh-TW" dirty="0" smtClean="0">
                <a:solidFill>
                  <a:schemeClr val="tx1"/>
                </a:solidFill>
              </a:rPr>
              <a:t>統</a:t>
            </a:r>
            <a:r>
              <a:rPr lang="zh-TW" altLang="zh-TW" dirty="0">
                <a:solidFill>
                  <a:schemeClr val="tx1"/>
                </a:solidFill>
              </a:rPr>
              <a:t>整哪些領域（課程前、中、後）</a:t>
            </a:r>
            <a:endParaRPr lang="en-US" altLang="zh-TW" dirty="0">
              <a:solidFill>
                <a:schemeClr val="tx1"/>
              </a:solidFill>
            </a:endParaRPr>
          </a:p>
          <a:p>
            <a:pPr lvl="2"/>
            <a:r>
              <a:rPr lang="zh-TW" altLang="zh-TW" dirty="0" smtClean="0">
                <a:solidFill>
                  <a:schemeClr val="tx1"/>
                </a:solidFill>
              </a:rPr>
              <a:t>教具</a:t>
            </a:r>
            <a:r>
              <a:rPr lang="zh-TW" altLang="zh-TW" dirty="0">
                <a:solidFill>
                  <a:schemeClr val="tx1"/>
                </a:solidFill>
              </a:rPr>
              <a:t>、</a:t>
            </a:r>
            <a:r>
              <a:rPr lang="zh-TW" altLang="zh-TW" dirty="0" smtClean="0">
                <a:solidFill>
                  <a:schemeClr val="tx1"/>
                </a:solidFill>
              </a:rPr>
              <a:t>資源、</a:t>
            </a:r>
            <a:r>
              <a:rPr lang="zh-TW" altLang="zh-TW" dirty="0">
                <a:solidFill>
                  <a:schemeClr val="tx1"/>
                </a:solidFill>
              </a:rPr>
              <a:t>評量、班</a:t>
            </a:r>
            <a:r>
              <a:rPr lang="zh-TW" altLang="zh-TW" dirty="0" smtClean="0">
                <a:solidFill>
                  <a:schemeClr val="tx1"/>
                </a:solidFill>
              </a:rPr>
              <a:t>經</a:t>
            </a:r>
            <a:r>
              <a:rPr lang="zh-TW" altLang="en-US" dirty="0" smtClean="0">
                <a:solidFill>
                  <a:schemeClr val="tx1"/>
                </a:solidFill>
              </a:rPr>
              <a:t>課程架構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經驗分享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2"/>
            <a:r>
              <a:rPr lang="zh-TW" altLang="zh-TW" dirty="0">
                <a:solidFill>
                  <a:schemeClr val="tx1"/>
                </a:solidFill>
              </a:rPr>
              <a:t>校內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zh-TW" dirty="0">
                <a:solidFill>
                  <a:schemeClr val="tx1"/>
                </a:solidFill>
              </a:rPr>
              <a:t>外</a:t>
            </a:r>
            <a:r>
              <a:rPr lang="zh-TW" altLang="zh-TW" dirty="0" smtClean="0">
                <a:solidFill>
                  <a:schemeClr val="tx1"/>
                </a:solidFill>
              </a:rPr>
              <a:t>、實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zh-TW" dirty="0">
                <a:solidFill>
                  <a:schemeClr val="tx1"/>
                </a:solidFill>
              </a:rPr>
              <a:t>虛（網路</a:t>
            </a:r>
            <a:r>
              <a:rPr lang="zh-TW" altLang="zh-TW" dirty="0" smtClean="0">
                <a:solidFill>
                  <a:schemeClr val="tx1"/>
                </a:solidFill>
              </a:rPr>
              <a:t>）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創新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亮點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2"/>
            <a:r>
              <a:rPr lang="zh-TW" altLang="zh-TW" dirty="0">
                <a:solidFill>
                  <a:schemeClr val="tx1"/>
                </a:solidFill>
              </a:rPr>
              <a:t>教材、教學、班經或資源引用的創新</a:t>
            </a:r>
            <a:endParaRPr lang="en-US" altLang="zh-TW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605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撰寫方案要點回顧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36576" y="1618456"/>
            <a:ext cx="8496944" cy="411480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文案概說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成效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2"/>
            <a:r>
              <a:rPr lang="zh-TW" altLang="zh-TW" dirty="0">
                <a:solidFill>
                  <a:schemeClr val="tx1"/>
                </a:solidFill>
              </a:rPr>
              <a:t>質（個案）＋量（通案）的</a:t>
            </a:r>
            <a:r>
              <a:rPr lang="zh-TW" altLang="zh-TW" dirty="0" smtClean="0">
                <a:solidFill>
                  <a:schemeClr val="tx1"/>
                </a:solidFill>
              </a:rPr>
              <a:t>產出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2"/>
            <a:r>
              <a:rPr lang="zh-TW" altLang="en-US" dirty="0">
                <a:solidFill>
                  <a:schemeClr val="tx1"/>
                </a:solidFill>
              </a:rPr>
              <a:t>一般</a:t>
            </a:r>
            <a:r>
              <a:rPr lang="zh-TW" altLang="en-US" dirty="0" smtClean="0">
                <a:solidFill>
                  <a:schemeClr val="tx1"/>
                </a:solidFill>
              </a:rPr>
              <a:t>幼兒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特殊幼兒</a:t>
            </a:r>
            <a:endParaRPr lang="en-US" altLang="zh-TW" dirty="0">
              <a:solidFill>
                <a:schemeClr val="tx1"/>
              </a:solidFill>
            </a:endParaRPr>
          </a:p>
          <a:p>
            <a:pPr lvl="2"/>
            <a:r>
              <a:rPr lang="zh-TW" altLang="zh-TW" dirty="0">
                <a:solidFill>
                  <a:schemeClr val="tx1"/>
                </a:solidFill>
              </a:rPr>
              <a:t>檢查目標，必定回扣</a:t>
            </a:r>
            <a:endParaRPr lang="en-US" altLang="zh-TW" dirty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反思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省思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展望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2"/>
            <a:r>
              <a:rPr lang="zh-TW" altLang="en-US" dirty="0" smtClean="0">
                <a:solidFill>
                  <a:schemeClr val="tx1"/>
                </a:solidFill>
              </a:rPr>
              <a:t>方案優點</a:t>
            </a:r>
            <a:r>
              <a:rPr lang="en-US" altLang="zh-TW" dirty="0" smtClean="0">
                <a:solidFill>
                  <a:schemeClr val="tx1"/>
                </a:solidFill>
              </a:rPr>
              <a:t>+</a:t>
            </a:r>
            <a:r>
              <a:rPr lang="zh-TW" altLang="en-US" dirty="0" smtClean="0">
                <a:solidFill>
                  <a:schemeClr val="tx1"/>
                </a:solidFill>
              </a:rPr>
              <a:t>待</a:t>
            </a:r>
            <a:r>
              <a:rPr lang="zh-TW" altLang="en-US" dirty="0">
                <a:solidFill>
                  <a:schemeClr val="tx1"/>
                </a:solidFill>
              </a:rPr>
              <a:t>改進</a:t>
            </a:r>
            <a:r>
              <a:rPr lang="zh-TW" altLang="en-US" dirty="0" smtClean="0">
                <a:solidFill>
                  <a:schemeClr val="tx1"/>
                </a:solidFill>
              </a:rPr>
              <a:t>處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才有發展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封面設計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zh-TW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361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準備期程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36576" y="1618456"/>
            <a:ext cx="8496944" cy="411480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初審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文案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2"/>
            <a:r>
              <a:rPr lang="zh-TW" altLang="en-US" dirty="0" smtClean="0">
                <a:solidFill>
                  <a:schemeClr val="tx1"/>
                </a:solidFill>
              </a:rPr>
              <a:t>有想法、資料備妥，隨時可著手撰寫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2"/>
            <a:r>
              <a:rPr lang="zh-TW" altLang="en-US" dirty="0">
                <a:solidFill>
                  <a:schemeClr val="tx1"/>
                </a:solidFill>
              </a:rPr>
              <a:t>最遲建議於</a:t>
            </a:r>
            <a:r>
              <a:rPr lang="zh-TW" altLang="en-US" dirty="0" smtClean="0">
                <a:solidFill>
                  <a:schemeClr val="tx1"/>
                </a:solidFill>
              </a:rPr>
              <a:t>寒假進行</a:t>
            </a:r>
            <a:endParaRPr lang="en-US" altLang="zh-TW" dirty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簡報</a:t>
            </a:r>
            <a:r>
              <a:rPr lang="en-US" altLang="zh-TW" dirty="0">
                <a:solidFill>
                  <a:schemeClr val="tx1"/>
                </a:solidFill>
                <a:latin typeface="標楷體"/>
                <a:ea typeface="標楷體"/>
              </a:rPr>
              <a:t>：</a:t>
            </a:r>
            <a:r>
              <a:rPr lang="zh-TW" altLang="en-US" dirty="0" smtClean="0">
                <a:solidFill>
                  <a:schemeClr val="tx1"/>
                </a:solidFill>
              </a:rPr>
              <a:t>文</a:t>
            </a:r>
            <a:r>
              <a:rPr lang="zh-TW" altLang="en-US" dirty="0">
                <a:solidFill>
                  <a:schemeClr val="tx1"/>
                </a:solidFill>
              </a:rPr>
              <a:t>案</a:t>
            </a:r>
            <a:r>
              <a:rPr lang="zh-TW" altLang="en-US" dirty="0" smtClean="0">
                <a:solidFill>
                  <a:schemeClr val="tx1"/>
                </a:solidFill>
              </a:rPr>
              <a:t>完成即可開始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複審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文案</a:t>
            </a:r>
            <a:r>
              <a:rPr lang="en-US" altLang="zh-TW" dirty="0">
                <a:solidFill>
                  <a:schemeClr val="tx1"/>
                </a:solidFill>
                <a:latin typeface="標楷體"/>
                <a:ea typeface="標楷體"/>
              </a:rPr>
              <a:t>：</a:t>
            </a:r>
            <a:r>
              <a:rPr lang="zh-TW" altLang="en-US" dirty="0" smtClean="0">
                <a:solidFill>
                  <a:schemeClr val="tx1"/>
                </a:solidFill>
              </a:rPr>
              <a:t>約</a:t>
            </a:r>
            <a:r>
              <a:rPr lang="zh-TW" altLang="en-US" dirty="0">
                <a:solidFill>
                  <a:schemeClr val="tx1"/>
                </a:solidFill>
              </a:rPr>
              <a:t>四月中旬</a:t>
            </a:r>
            <a:r>
              <a:rPr lang="zh-TW" altLang="en-US" dirty="0" smtClean="0">
                <a:solidFill>
                  <a:schemeClr val="tx1"/>
                </a:solidFill>
              </a:rPr>
              <a:t>繳交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觀察員入園訪</a:t>
            </a:r>
            <a:r>
              <a:rPr lang="zh-TW" altLang="en-US" dirty="0" smtClean="0">
                <a:solidFill>
                  <a:schemeClr val="tx1"/>
                </a:solidFill>
              </a:rPr>
              <a:t>視</a:t>
            </a:r>
            <a:r>
              <a:rPr lang="en-US" altLang="zh-TW" dirty="0">
                <a:solidFill>
                  <a:schemeClr val="tx1"/>
                </a:solidFill>
              </a:rPr>
              <a:t>：</a:t>
            </a:r>
            <a:r>
              <a:rPr lang="zh-TW" altLang="en-US" dirty="0">
                <a:solidFill>
                  <a:schemeClr val="tx1"/>
                </a:solidFill>
              </a:rPr>
              <a:t>五月</a:t>
            </a:r>
            <a:endParaRPr lang="en-US" altLang="zh-TW" dirty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簡報</a:t>
            </a:r>
            <a:r>
              <a:rPr lang="en-US" altLang="zh-TW" dirty="0">
                <a:solidFill>
                  <a:schemeClr val="tx1"/>
                </a:solidFill>
                <a:latin typeface="標楷體"/>
                <a:ea typeface="標楷體"/>
              </a:rPr>
              <a:t>：</a:t>
            </a:r>
            <a:r>
              <a:rPr lang="en-US" altLang="zh-TW" dirty="0" smtClean="0">
                <a:solidFill>
                  <a:schemeClr val="tx1"/>
                </a:solidFill>
              </a:rPr>
              <a:t>6</a:t>
            </a:r>
            <a:r>
              <a:rPr lang="zh-TW" altLang="zh-TW" dirty="0">
                <a:solidFill>
                  <a:schemeClr val="tx1"/>
                </a:solidFill>
              </a:rPr>
              <a:t>月中下旬密集修正，比賽日前</a:t>
            </a:r>
            <a:r>
              <a:rPr lang="en-US" altLang="zh-TW" dirty="0">
                <a:solidFill>
                  <a:schemeClr val="tx1"/>
                </a:solidFill>
              </a:rPr>
              <a:t>3</a:t>
            </a:r>
            <a:r>
              <a:rPr lang="zh-TW" altLang="zh-TW" dirty="0">
                <a:solidFill>
                  <a:schemeClr val="tx1"/>
                </a:solidFill>
              </a:rPr>
              <a:t>週為高峰期</a:t>
            </a:r>
            <a:endParaRPr lang="en-US" altLang="zh-TW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zh-TW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231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大鵬展翅，一鳴驚人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24608" y="1618456"/>
            <a:ext cx="7488832" cy="4114800"/>
          </a:xfrm>
        </p:spPr>
        <p:txBody>
          <a:bodyPr/>
          <a:lstStyle/>
          <a:p>
            <a:pPr marL="0" indent="0">
              <a:buNone/>
            </a:pPr>
            <a:endParaRPr lang="en-US" altLang="zh-TW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sz="4800" dirty="0" smtClean="0">
                <a:solidFill>
                  <a:schemeClr val="tx1"/>
                </a:solidFill>
                <a:ea typeface="文鼎粗行楷" pitchFamily="49" charset="-120"/>
              </a:rPr>
              <a:t>祝福各位老師們</a:t>
            </a:r>
            <a:endParaRPr lang="en-US" altLang="zh-TW" sz="4800" dirty="0" smtClean="0">
              <a:solidFill>
                <a:schemeClr val="tx1"/>
              </a:solidFill>
              <a:ea typeface="文鼎粗行楷" pitchFamily="49" charset="-120"/>
            </a:endParaRPr>
          </a:p>
          <a:p>
            <a:pPr marL="0" indent="0">
              <a:buNone/>
            </a:pPr>
            <a:r>
              <a:rPr lang="zh-TW" altLang="en-US" sz="4800" dirty="0">
                <a:solidFill>
                  <a:schemeClr val="tx1"/>
                </a:solidFill>
                <a:ea typeface="文鼎粗行楷" pitchFamily="49" charset="-120"/>
              </a:rPr>
              <a:t>能與教學卓越獎有</a:t>
            </a:r>
            <a:r>
              <a:rPr lang="zh-TW" altLang="en-US" sz="4800" dirty="0" smtClean="0">
                <a:solidFill>
                  <a:schemeClr val="tx1"/>
                </a:solidFill>
                <a:ea typeface="文鼎粗行楷" pitchFamily="49" charset="-120"/>
              </a:rPr>
              <a:t>個</a:t>
            </a:r>
            <a:endParaRPr lang="en-US" altLang="zh-TW" sz="4800" dirty="0" smtClean="0">
              <a:solidFill>
                <a:schemeClr val="tx1"/>
              </a:solidFill>
              <a:ea typeface="文鼎粗行楷" pitchFamily="49" charset="-120"/>
            </a:endParaRPr>
          </a:p>
          <a:p>
            <a:pPr marL="0" indent="0">
              <a:buNone/>
            </a:pPr>
            <a:r>
              <a:rPr lang="zh-TW" altLang="en-US" sz="4800" dirty="0" smtClean="0">
                <a:solidFill>
                  <a:schemeClr val="tx1"/>
                </a:solidFill>
                <a:ea typeface="文鼎粗行楷" pitchFamily="49" charset="-120"/>
              </a:rPr>
              <a:t>美麗的相遇、相知的開始</a:t>
            </a:r>
            <a:endParaRPr lang="en-US" altLang="zh-TW" sz="4800" dirty="0" smtClean="0">
              <a:solidFill>
                <a:schemeClr val="tx1"/>
              </a:solidFill>
              <a:ea typeface="文鼎粗行楷" pitchFamily="49" charset="-120"/>
            </a:endParaRPr>
          </a:p>
          <a:p>
            <a:pPr marL="0" indent="0">
              <a:buNone/>
            </a:pPr>
            <a:r>
              <a:rPr lang="zh-TW" altLang="en-US" sz="4800" dirty="0" smtClean="0">
                <a:solidFill>
                  <a:schemeClr val="tx1"/>
                </a:solidFill>
                <a:ea typeface="文鼎粗行楷" pitchFamily="49" charset="-120"/>
              </a:rPr>
              <a:t>纏綿</a:t>
            </a:r>
            <a:r>
              <a:rPr lang="zh-TW" altLang="en-US" sz="4800" dirty="0">
                <a:solidFill>
                  <a:schemeClr val="tx1"/>
                </a:solidFill>
                <a:ea typeface="文鼎粗行楷" pitchFamily="49" charset="-120"/>
              </a:rPr>
              <a:t>的</a:t>
            </a:r>
            <a:r>
              <a:rPr lang="zh-TW" altLang="en-US" sz="4800" dirty="0" smtClean="0">
                <a:solidFill>
                  <a:schemeClr val="tx1"/>
                </a:solidFill>
                <a:ea typeface="文鼎粗行楷" pitchFamily="49" charset="-120"/>
              </a:rPr>
              <a:t>過程、浪漫的結局</a:t>
            </a:r>
            <a:endParaRPr lang="en-US" altLang="zh-TW" sz="4800" dirty="0" smtClean="0">
              <a:solidFill>
                <a:schemeClr val="tx1"/>
              </a:solidFill>
              <a:ea typeface="文鼎粗行楷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13961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ym typeface="Arial" charset="0"/>
              </a:rPr>
              <a:t>自我介紹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4313" y="1628800"/>
            <a:ext cx="7923212" cy="411480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張家婕</a:t>
            </a:r>
            <a:endParaRPr lang="en-US" altLang="zh-TW" dirty="0" smtClean="0">
              <a:solidFill>
                <a:schemeClr val="tx1"/>
              </a:solidFill>
              <a:sym typeface="Arial" charset="0"/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任教於新竹市東區東門國小附設幼兒園</a:t>
            </a:r>
            <a:endParaRPr lang="en-US" altLang="zh-TW" dirty="0" smtClean="0">
              <a:solidFill>
                <a:schemeClr val="tx1"/>
              </a:solidFill>
              <a:sym typeface="Arial" charset="0"/>
            </a:endParaRPr>
          </a:p>
          <a:p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想參加教學卓越獎的動機</a:t>
            </a:r>
            <a:endParaRPr lang="en-US" altLang="zh-TW" dirty="0" smtClean="0">
              <a:solidFill>
                <a:schemeClr val="tx1"/>
              </a:solidFill>
              <a:sym typeface="Arial" charset="0"/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資深老師退休潮，幼兒園轉型期，危機就是轉機</a:t>
            </a:r>
            <a:endParaRPr lang="en-US" altLang="zh-TW" dirty="0" smtClean="0">
              <a:solidFill>
                <a:schemeClr val="tx1"/>
              </a:solidFill>
              <a:sym typeface="Arial" charset="0"/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與好夥伴的美麗相遇，引燃幼教</a:t>
            </a:r>
            <a:r>
              <a:rPr lang="zh-TW" altLang="en-US" dirty="0">
                <a:solidFill>
                  <a:schemeClr val="tx1"/>
                </a:solidFill>
                <a:sym typeface="Arial" charset="0"/>
              </a:rPr>
              <a:t>專業熱忱</a:t>
            </a:r>
            <a:endParaRPr lang="zh-TW" altLang="en-US" dirty="0" smtClean="0">
              <a:solidFill>
                <a:schemeClr val="tx1"/>
              </a:solidFill>
              <a:sym typeface="Arial" charset="0"/>
            </a:endParaRPr>
          </a:p>
          <a:p>
            <a:r>
              <a:rPr lang="zh-TW" altLang="en-US" dirty="0">
                <a:solidFill>
                  <a:schemeClr val="tx1"/>
                </a:solidFill>
                <a:sym typeface="Arial" charset="0"/>
              </a:rPr>
              <a:t>參加教學卓越</a:t>
            </a:r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獎的經驗</a:t>
            </a:r>
          </a:p>
          <a:p>
            <a:pPr lvl="1"/>
            <a:r>
              <a:rPr lang="en-US" altLang="zh-TW" dirty="0" smtClean="0">
                <a:solidFill>
                  <a:schemeClr val="tx1"/>
                </a:solidFill>
                <a:sym typeface="Arial" charset="0"/>
              </a:rPr>
              <a:t>103</a:t>
            </a:r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年度代表新竹市參賽，名落孫山</a:t>
            </a:r>
            <a:endParaRPr lang="en-US" altLang="zh-TW" dirty="0" smtClean="0">
              <a:solidFill>
                <a:schemeClr val="tx1"/>
              </a:solidFill>
              <a:sym typeface="Arial" charset="0"/>
            </a:endParaRPr>
          </a:p>
          <a:p>
            <a:pPr lvl="1"/>
            <a:r>
              <a:rPr lang="en-US" altLang="zh-TW" dirty="0" smtClean="0">
                <a:solidFill>
                  <a:schemeClr val="tx1"/>
                </a:solidFill>
                <a:sym typeface="Arial" charset="0"/>
              </a:rPr>
              <a:t>104</a:t>
            </a:r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年度代表</a:t>
            </a:r>
            <a:r>
              <a:rPr lang="zh-TW" altLang="en-US" dirty="0">
                <a:solidFill>
                  <a:schemeClr val="tx1"/>
                </a:solidFill>
                <a:sym typeface="Arial" charset="0"/>
              </a:rPr>
              <a:t>新竹市參賽</a:t>
            </a:r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，佳作獎</a:t>
            </a:r>
          </a:p>
          <a:p>
            <a:pPr lvl="1"/>
            <a:r>
              <a:rPr lang="en-US" altLang="zh-TW" dirty="0" smtClean="0">
                <a:solidFill>
                  <a:schemeClr val="tx1"/>
                </a:solidFill>
                <a:sym typeface="Arial" charset="0"/>
              </a:rPr>
              <a:t>105</a:t>
            </a:r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年度代表新竹市</a:t>
            </a:r>
            <a:r>
              <a:rPr lang="zh-TW" altLang="en-US" dirty="0">
                <a:solidFill>
                  <a:schemeClr val="tx1"/>
                </a:solidFill>
                <a:sym typeface="Arial" charset="0"/>
              </a:rPr>
              <a:t>參賽</a:t>
            </a:r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，銀質獎</a:t>
            </a:r>
            <a:endParaRPr lang="en-US" altLang="zh-TW" dirty="0" smtClean="0">
              <a:solidFill>
                <a:schemeClr val="tx1"/>
              </a:solidFill>
              <a:sym typeface="Arial" charset="0"/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  <a:sym typeface="Arial" charset="0"/>
              </a:rPr>
              <a:t>未來仍待持續努力</a:t>
            </a:r>
            <a:endParaRPr lang="en-US" altLang="zh-TW" dirty="0" smtClean="0">
              <a:solidFill>
                <a:schemeClr val="tx1"/>
              </a:solidFill>
              <a:sym typeface="Arial" charset="0"/>
            </a:endParaRPr>
          </a:p>
          <a:p>
            <a:pPr lvl="2"/>
            <a:endParaRPr lang="en-US" altLang="zh-TW" dirty="0" smtClean="0">
              <a:sym typeface="Arial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uiExpand="1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ym typeface="Arial" charset="0"/>
              </a:rPr>
              <a:t>全園凝聚共識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班級參加 </a:t>
            </a:r>
            <a:r>
              <a:rPr lang="en-US" altLang="zh-TW" dirty="0" smtClean="0">
                <a:solidFill>
                  <a:schemeClr val="tx1"/>
                </a:solidFill>
                <a:sym typeface="Arial" charset="0"/>
              </a:rPr>
              <a:t>?  </a:t>
            </a:r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全園參加 </a:t>
            </a:r>
            <a:r>
              <a:rPr lang="en-US" altLang="zh-TW" dirty="0" smtClean="0">
                <a:solidFill>
                  <a:schemeClr val="tx1"/>
                </a:solidFill>
                <a:sym typeface="Arial" charset="0"/>
              </a:rPr>
              <a:t>?</a:t>
            </a:r>
          </a:p>
          <a:p>
            <a:pPr lvl="1"/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分工確認，先君子後小人，說清楚講明白</a:t>
            </a:r>
            <a:endParaRPr lang="en-US" altLang="zh-TW" dirty="0" smtClean="0">
              <a:solidFill>
                <a:schemeClr val="tx1"/>
              </a:solidFill>
              <a:sym typeface="Arial" charset="0"/>
            </a:endParaRPr>
          </a:p>
          <a:p>
            <a:pPr marL="457200" lvl="1" indent="0">
              <a:buNone/>
            </a:pPr>
            <a:endParaRPr lang="zh-TW" altLang="en-US" dirty="0" smtClean="0">
              <a:solidFill>
                <a:schemeClr val="tx1"/>
              </a:solidFill>
              <a:sym typeface="Arial" charset="0"/>
            </a:endParaRPr>
          </a:p>
          <a:p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凝聚共識後，做好準備</a:t>
            </a:r>
          </a:p>
          <a:p>
            <a:pPr lvl="1"/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心理準備</a:t>
            </a:r>
            <a:r>
              <a:rPr lang="en-US" altLang="zh-TW" dirty="0" smtClean="0">
                <a:solidFill>
                  <a:schemeClr val="tx1"/>
                </a:solidFill>
                <a:sym typeface="Arial" charset="0"/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加班的準備</a:t>
            </a:r>
            <a:endParaRPr lang="en-US" altLang="zh-TW" dirty="0" smtClean="0">
              <a:solidFill>
                <a:schemeClr val="tx1"/>
              </a:solidFill>
              <a:sym typeface="Arial" charset="0"/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需要幾年深耕，每年均有改善進步處</a:t>
            </a:r>
          </a:p>
          <a:p>
            <a:pPr lvl="1"/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全面提昇，而非拔尖而已</a:t>
            </a:r>
            <a:endParaRPr lang="en-US" altLang="zh-TW" dirty="0" smtClean="0">
              <a:solidFill>
                <a:schemeClr val="tx1"/>
              </a:solidFill>
              <a:sym typeface="Arial" charset="0"/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呈現出精緻化的過程</a:t>
            </a:r>
            <a:endParaRPr lang="en-US" altLang="zh-TW" dirty="0" smtClean="0">
              <a:solidFill>
                <a:schemeClr val="tx1"/>
              </a:solidFill>
              <a:sym typeface="Arial" charset="0"/>
            </a:endParaRPr>
          </a:p>
          <a:p>
            <a:pPr lvl="2"/>
            <a:endParaRPr lang="en-US" altLang="zh-TW" dirty="0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2338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uiExpand="1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ym typeface="Arial" charset="0"/>
              </a:rPr>
              <a:t>心態調整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  <a:sym typeface="Arial" charset="0"/>
              </a:rPr>
              <a:t>視為</a:t>
            </a:r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課程</a:t>
            </a:r>
            <a:r>
              <a:rPr lang="zh-TW" altLang="en-US" dirty="0">
                <a:solidFill>
                  <a:schemeClr val="tx1"/>
                </a:solidFill>
                <a:sym typeface="Arial" charset="0"/>
              </a:rPr>
              <a:t>整理的心態，而非</a:t>
            </a:r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比賽</a:t>
            </a:r>
            <a:endParaRPr lang="en-US" altLang="zh-TW" dirty="0" smtClean="0">
              <a:solidFill>
                <a:schemeClr val="tx1"/>
              </a:solidFill>
              <a:sym typeface="Arial" charset="0"/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  <a:sym typeface="Arial" charset="0"/>
              </a:rPr>
              <a:t>整理課程，動機、背景、幼兒樣貌、歷程、成效</a:t>
            </a:r>
            <a:endParaRPr lang="en-US" altLang="zh-TW" dirty="0">
              <a:solidFill>
                <a:schemeClr val="tx1"/>
              </a:solidFill>
              <a:sym typeface="Arial" charset="0"/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  <a:sym typeface="Arial" charset="0"/>
              </a:rPr>
              <a:t>找出課程脈絡、架構、課程轉折處</a:t>
            </a:r>
          </a:p>
          <a:p>
            <a:pPr lvl="1"/>
            <a:endParaRPr lang="en-US" altLang="zh-TW" dirty="0" smtClean="0">
              <a:solidFill>
                <a:schemeClr val="tx1"/>
              </a:solidFill>
              <a:sym typeface="Arial" charset="0"/>
            </a:endParaRPr>
          </a:p>
          <a:p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參考</a:t>
            </a:r>
            <a:r>
              <a:rPr lang="zh-TW" altLang="en-US" dirty="0">
                <a:solidFill>
                  <a:schemeClr val="tx1"/>
                </a:solidFill>
                <a:sym typeface="Arial" charset="0"/>
              </a:rPr>
              <a:t>歷年得獎</a:t>
            </a:r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方案</a:t>
            </a:r>
            <a:endParaRPr lang="en-US" altLang="zh-TW" dirty="0" smtClean="0">
              <a:solidFill>
                <a:schemeClr val="tx1"/>
              </a:solidFill>
              <a:sym typeface="Arial" charset="0"/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  <a:sym typeface="Arial" charset="0"/>
              </a:rPr>
              <a:t>可由教學卓越獎網站</a:t>
            </a:r>
            <a:r>
              <a:rPr lang="zh-TW" altLang="en-US" dirty="0" smtClean="0">
                <a:solidFill>
                  <a:schemeClr val="tx1"/>
                </a:solidFill>
                <a:sym typeface="Arial" charset="0"/>
              </a:rPr>
              <a:t>下載</a:t>
            </a:r>
            <a:r>
              <a:rPr lang="en-US" altLang="zh-TW" dirty="0">
                <a:solidFill>
                  <a:schemeClr val="tx1"/>
                </a:solidFill>
                <a:sym typeface="Arial" charset="0"/>
              </a:rPr>
              <a:t>(</a:t>
            </a:r>
            <a:r>
              <a:rPr lang="en-US" altLang="zh-TW" dirty="0">
                <a:solidFill>
                  <a:schemeClr val="tx1"/>
                </a:solidFill>
                <a:sym typeface="Arial" charset="0"/>
                <a:hlinkClick r:id="rId3"/>
              </a:rPr>
              <a:t>http://</a:t>
            </a:r>
            <a:r>
              <a:rPr lang="en-US" altLang="zh-TW" dirty="0" err="1" smtClean="0">
                <a:solidFill>
                  <a:schemeClr val="tx1"/>
                </a:solidFill>
                <a:sym typeface="Arial" charset="0"/>
                <a:hlinkClick r:id="rId3"/>
              </a:rPr>
              <a:t>106eta.gdjh.tc.edu.tw</a:t>
            </a:r>
            <a:r>
              <a:rPr lang="en-US" altLang="zh-TW" dirty="0" smtClean="0">
                <a:solidFill>
                  <a:schemeClr val="tx1"/>
                </a:solidFill>
                <a:sym typeface="Arial" charset="0"/>
              </a:rPr>
              <a:t>)</a:t>
            </a:r>
            <a:endParaRPr lang="en-US" altLang="zh-TW" dirty="0">
              <a:solidFill>
                <a:schemeClr val="tx1"/>
              </a:solidFill>
              <a:sym typeface="Arial" charset="0"/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  <a:sym typeface="Arial" charset="0"/>
              </a:rPr>
              <a:t>撰寫方式，內容編排，頁面美工</a:t>
            </a:r>
            <a:endParaRPr lang="en-US" altLang="zh-TW" dirty="0">
              <a:solidFill>
                <a:schemeClr val="tx1"/>
              </a:solidFill>
              <a:sym typeface="Arial" charset="0"/>
            </a:endParaRPr>
          </a:p>
          <a:p>
            <a:pPr lvl="1"/>
            <a:endParaRPr lang="zh-TW" altLang="en-US" dirty="0" smtClean="0">
              <a:solidFill>
                <a:schemeClr val="tx1"/>
              </a:solidFill>
              <a:sym typeface="Arial" charset="0"/>
            </a:endParaRPr>
          </a:p>
          <a:p>
            <a:pPr lvl="1"/>
            <a:endParaRPr lang="zh-TW" altLang="en-US" dirty="0" smtClean="0">
              <a:solidFill>
                <a:schemeClr val="tx1"/>
              </a:solidFill>
              <a:sym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蒐集資料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詳讀</a:t>
            </a:r>
            <a:r>
              <a:rPr lang="zh-TW" altLang="en-US" dirty="0">
                <a:solidFill>
                  <a:schemeClr val="tx1"/>
                </a:solidFill>
              </a:rPr>
              <a:t>教育部教學卓越獎複選審查</a:t>
            </a:r>
            <a:r>
              <a:rPr lang="zh-TW" altLang="en-US" dirty="0" smtClean="0">
                <a:solidFill>
                  <a:schemeClr val="tx1"/>
                </a:solidFill>
              </a:rPr>
              <a:t>實施計畫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en-US" altLang="zh-TW" dirty="0" smtClean="0">
                <a:solidFill>
                  <a:schemeClr val="tx1"/>
                </a:solidFill>
                <a:ea typeface="+mn-ea"/>
                <a:cs typeface="+mn-cs"/>
              </a:rPr>
              <a:t>106</a:t>
            </a:r>
            <a:r>
              <a:rPr lang="zh-TW" altLang="zh-TW" dirty="0" smtClean="0">
                <a:solidFill>
                  <a:schemeClr val="tx1"/>
                </a:solidFill>
                <a:ea typeface="+mn-ea"/>
                <a:cs typeface="+mn-cs"/>
              </a:rPr>
              <a:t>年度</a:t>
            </a:r>
            <a:r>
              <a:rPr lang="zh-TW" altLang="zh-TW" dirty="0">
                <a:solidFill>
                  <a:schemeClr val="tx1"/>
                </a:solidFill>
                <a:ea typeface="+mn-ea"/>
                <a:cs typeface="+mn-cs"/>
              </a:rPr>
              <a:t>教育部教學卓越獎複選審查實施計畫</a:t>
            </a:r>
          </a:p>
          <a:p>
            <a:pPr lvl="1"/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課程實施過程之照片及影片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建議最遲於寒假開始</a:t>
            </a:r>
            <a:r>
              <a:rPr lang="zh-TW" altLang="en-US" dirty="0" smtClean="0">
                <a:solidFill>
                  <a:schemeClr val="tx1"/>
                </a:solidFill>
              </a:rPr>
              <a:t>撰寫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找出鋪陳之架構，先有骨再填肉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文案部分可分工，</a:t>
            </a:r>
            <a:r>
              <a:rPr lang="zh-TW" altLang="en-US" dirty="0" smtClean="0">
                <a:solidFill>
                  <a:schemeClr val="tx1"/>
                </a:solidFill>
              </a:rPr>
              <a:t>但因每個人筆感不同，建議</a:t>
            </a:r>
            <a:r>
              <a:rPr lang="zh-TW" altLang="en-US" dirty="0">
                <a:solidFill>
                  <a:schemeClr val="tx1"/>
                </a:solidFill>
              </a:rPr>
              <a:t>最後仍由一人協助</a:t>
            </a:r>
            <a:r>
              <a:rPr lang="zh-TW" altLang="en-US" dirty="0" smtClean="0">
                <a:solidFill>
                  <a:schemeClr val="tx1"/>
                </a:solidFill>
              </a:rPr>
              <a:t>檢視全文，以順理前後文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121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文案撰寫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84313" y="1484784"/>
            <a:ext cx="7923212" cy="504056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方案命名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詼諧趣味有諧音，帶出主題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歷年獲獎方案名稱 </a:t>
            </a:r>
            <a:r>
              <a:rPr lang="zh-TW" altLang="en-US" dirty="0" smtClean="0">
                <a:solidFill>
                  <a:schemeClr val="tx1"/>
                </a:solidFill>
                <a:latin typeface="標楷體"/>
                <a:ea typeface="標楷體"/>
                <a:hlinkClick r:id="rId2" action="ppaction://hlinkfile"/>
              </a:rPr>
              <a:t>☆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顧全大局，重視細節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各向度都要交代到，但教學歷程仍是重點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可呈現歷年的進步成果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分期程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凸顯課程亮點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課程</a:t>
            </a:r>
            <a:r>
              <a:rPr lang="zh-TW" altLang="en-US" dirty="0" smtClean="0">
                <a:solidFill>
                  <a:schemeClr val="tx1"/>
                </a:solidFill>
              </a:rPr>
              <a:t>困境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瓶頸與突破方法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課程轉折，帶出教師教學理念及</a:t>
            </a:r>
            <a:r>
              <a:rPr lang="zh-TW" altLang="en-US" dirty="0" smtClean="0">
                <a:solidFill>
                  <a:schemeClr val="tx1"/>
                </a:solidFill>
              </a:rPr>
              <a:t>方法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幼兒學習的具體成效</a:t>
            </a:r>
          </a:p>
        </p:txBody>
      </p:sp>
    </p:spTree>
    <p:extLst>
      <p:ext uri="{BB962C8B-B14F-4D97-AF65-F5344CB8AC3E}">
        <p14:creationId xmlns:p14="http://schemas.microsoft.com/office/powerpoint/2010/main" val="1527875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文案撰寫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76536" y="1196752"/>
            <a:ext cx="8784976" cy="5040560"/>
          </a:xfrm>
        </p:spPr>
        <p:txBody>
          <a:bodyPr/>
          <a:lstStyle/>
          <a:p>
            <a:pPr marL="0" indent="0">
              <a:buNone/>
            </a:pP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頁數分配，每一頁都很重要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方案動機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動機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背景</a:t>
            </a:r>
            <a:r>
              <a:rPr lang="en-US" altLang="zh-TW" dirty="0" smtClean="0">
                <a:solidFill>
                  <a:schemeClr val="tx1"/>
                </a:solidFill>
              </a:rPr>
              <a:t>…1</a:t>
            </a: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團隊成長歷程與運作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課程發展</a:t>
            </a:r>
            <a:r>
              <a:rPr lang="zh-TW" altLang="en-US" dirty="0" smtClean="0">
                <a:solidFill>
                  <a:schemeClr val="tx1"/>
                </a:solidFill>
              </a:rPr>
              <a:t>歷程</a:t>
            </a:r>
            <a:r>
              <a:rPr lang="en-US" altLang="zh-TW" dirty="0" smtClean="0">
                <a:solidFill>
                  <a:schemeClr val="tx1"/>
                </a:solidFill>
              </a:rPr>
              <a:t>…2</a:t>
            </a: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方案</a:t>
            </a:r>
            <a:r>
              <a:rPr lang="zh-TW" altLang="en-US" dirty="0" smtClean="0">
                <a:solidFill>
                  <a:schemeClr val="tx1"/>
                </a:solidFill>
              </a:rPr>
              <a:t>架構</a:t>
            </a:r>
            <a:r>
              <a:rPr lang="en-US" altLang="zh-TW" dirty="0" smtClean="0">
                <a:solidFill>
                  <a:schemeClr val="tx1"/>
                </a:solidFill>
              </a:rPr>
              <a:t>…1</a:t>
            </a: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方案實踐</a:t>
            </a:r>
            <a:r>
              <a:rPr lang="zh-TW" altLang="en-US" dirty="0" smtClean="0">
                <a:solidFill>
                  <a:schemeClr val="tx1"/>
                </a:solidFill>
              </a:rPr>
              <a:t>歷程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期程、師生對話</a:t>
            </a:r>
            <a:r>
              <a:rPr lang="en-US" altLang="zh-TW" dirty="0" smtClean="0">
                <a:solidFill>
                  <a:schemeClr val="tx1"/>
                </a:solidFill>
              </a:rPr>
              <a:t>)…9</a:t>
            </a: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教學</a:t>
            </a:r>
            <a:r>
              <a:rPr lang="zh-TW" altLang="en-US" dirty="0" smtClean="0">
                <a:solidFill>
                  <a:schemeClr val="tx1"/>
                </a:solidFill>
              </a:rPr>
              <a:t>創新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亮點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班級經營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策略運用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教學理念</a:t>
            </a:r>
            <a:r>
              <a:rPr lang="en-US" altLang="zh-TW" dirty="0" smtClean="0">
                <a:solidFill>
                  <a:schemeClr val="tx1"/>
                </a:solidFill>
              </a:rPr>
              <a:t>…2</a:t>
            </a: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方案</a:t>
            </a:r>
            <a:r>
              <a:rPr lang="zh-TW" altLang="en-US" dirty="0" smtClean="0">
                <a:solidFill>
                  <a:schemeClr val="tx1"/>
                </a:solidFill>
              </a:rPr>
              <a:t>成效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一般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特殊幼兒、教師專業成長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家長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社區</a:t>
            </a:r>
            <a:r>
              <a:rPr lang="en-US" altLang="zh-TW" dirty="0" smtClean="0">
                <a:solidFill>
                  <a:schemeClr val="tx1"/>
                </a:solidFill>
              </a:rPr>
              <a:t>)…3</a:t>
            </a: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省思與展望</a:t>
            </a:r>
            <a:r>
              <a:rPr lang="en-US" altLang="zh-TW" dirty="0" smtClean="0">
                <a:solidFill>
                  <a:schemeClr val="tx1"/>
                </a:solidFill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</a:rPr>
              <a:t>結語</a:t>
            </a:r>
            <a:r>
              <a:rPr lang="en-US" altLang="zh-TW" dirty="0" smtClean="0">
                <a:solidFill>
                  <a:schemeClr val="tx1"/>
                </a:solidFill>
              </a:rPr>
              <a:t>…2</a:t>
            </a:r>
          </a:p>
          <a:p>
            <a:pPr lvl="1"/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236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文案撰寫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68624" y="1196752"/>
            <a:ext cx="8064896" cy="5040560"/>
          </a:xfrm>
        </p:spPr>
        <p:txBody>
          <a:bodyPr/>
          <a:lstStyle/>
          <a:p>
            <a:pPr marL="0" indent="0">
              <a:buNone/>
            </a:pP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內容編排，標示頁數，頁面美工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增加整體</a:t>
            </a:r>
            <a:r>
              <a:rPr lang="zh-TW" altLang="en-US" dirty="0" smtClean="0">
                <a:solidFill>
                  <a:schemeClr val="tx1"/>
                </a:solidFill>
              </a:rPr>
              <a:t>美感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善用圖與表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增加閱讀舒適</a:t>
            </a:r>
            <a:r>
              <a:rPr lang="zh-TW" altLang="en-US" dirty="0" smtClean="0">
                <a:solidFill>
                  <a:schemeClr val="tx1"/>
                </a:solidFill>
              </a:rPr>
              <a:t>度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凸顯</a:t>
            </a:r>
            <a:r>
              <a:rPr lang="zh-TW" altLang="en-US" dirty="0" smtClean="0">
                <a:solidFill>
                  <a:schemeClr val="tx1"/>
                </a:solidFill>
              </a:rPr>
              <a:t>重點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慎選教學</a:t>
            </a:r>
            <a:r>
              <a:rPr lang="zh-TW" altLang="en-US" dirty="0" smtClean="0">
                <a:solidFill>
                  <a:schemeClr val="tx1"/>
                </a:solidFill>
              </a:rPr>
              <a:t>照片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正面、清晰、有</a:t>
            </a:r>
            <a:r>
              <a:rPr lang="zh-TW" altLang="en-US" dirty="0" smtClean="0">
                <a:solidFill>
                  <a:schemeClr val="tx1"/>
                </a:solidFill>
              </a:rPr>
              <a:t>重點、圖說</a:t>
            </a:r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444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簡報製作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15</a:t>
            </a:r>
            <a:r>
              <a:rPr lang="zh-TW" altLang="en-US" dirty="0" smtClean="0">
                <a:solidFill>
                  <a:schemeClr val="tx1"/>
                </a:solidFill>
              </a:rPr>
              <a:t>分鐘報告，每個環節都很重要</a:t>
            </a:r>
            <a:endParaRPr lang="en-US" altLang="zh-TW" dirty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色彩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淺底深字、深底淺字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範本</a:t>
            </a:r>
            <a:r>
              <a:rPr lang="en-US" altLang="zh-TW" dirty="0" smtClean="0">
                <a:solidFill>
                  <a:schemeClr val="tx1"/>
                </a:solidFill>
                <a:ea typeface="+mn-ea"/>
                <a:cs typeface="+mn-cs"/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  <a:ea typeface="+mn-ea"/>
                <a:cs typeface="+mn-cs"/>
              </a:rPr>
              <a:t>自製模板</a:t>
            </a:r>
            <a:endParaRPr lang="en-US" altLang="zh-TW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  <a:ea typeface="+mn-ea"/>
                <a:cs typeface="+mn-cs"/>
              </a:rPr>
              <a:t>文字</a:t>
            </a:r>
            <a:r>
              <a:rPr lang="en-US" altLang="zh-TW" dirty="0" smtClean="0">
                <a:solidFill>
                  <a:schemeClr val="tx1"/>
                </a:solidFill>
                <a:ea typeface="+mn-ea"/>
                <a:cs typeface="+mn-cs"/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  <a:ea typeface="+mn-ea"/>
                <a:cs typeface="+mn-cs"/>
              </a:rPr>
              <a:t>字型、字體大小</a:t>
            </a:r>
            <a:r>
              <a:rPr lang="en-US" altLang="zh-TW" dirty="0" smtClean="0">
                <a:solidFill>
                  <a:schemeClr val="tx1"/>
                </a:solidFill>
                <a:ea typeface="+mn-ea"/>
                <a:cs typeface="+mn-cs"/>
              </a:rPr>
              <a:t>)</a:t>
            </a:r>
          </a:p>
          <a:p>
            <a:pPr lvl="1"/>
            <a:r>
              <a:rPr lang="zh-TW" altLang="en-US" dirty="0" smtClean="0">
                <a:solidFill>
                  <a:schemeClr val="tx1"/>
                </a:solidFill>
                <a:ea typeface="+mn-ea"/>
                <a:cs typeface="+mn-cs"/>
              </a:rPr>
              <a:t>動畫</a:t>
            </a:r>
            <a:r>
              <a:rPr lang="en-US" altLang="zh-TW" dirty="0" smtClean="0">
                <a:solidFill>
                  <a:schemeClr val="tx1"/>
                </a:solidFill>
                <a:ea typeface="+mn-ea"/>
                <a:cs typeface="+mn-cs"/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  <a:ea typeface="+mn-ea"/>
                <a:cs typeface="+mn-cs"/>
              </a:rPr>
              <a:t>簡報播放、影片、表演</a:t>
            </a:r>
            <a:r>
              <a:rPr lang="en-US" altLang="zh-TW" dirty="0" smtClean="0">
                <a:solidFill>
                  <a:schemeClr val="tx1"/>
                </a:solidFill>
                <a:ea typeface="+mn-ea"/>
                <a:cs typeface="+mn-cs"/>
              </a:rPr>
              <a:t>)</a:t>
            </a:r>
            <a:endParaRPr lang="zh-TW" altLang="zh-TW" dirty="0">
              <a:solidFill>
                <a:schemeClr val="tx1"/>
              </a:solidFill>
              <a:ea typeface="+mn-ea"/>
              <a:cs typeface="+mn-cs"/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說精彩的故事，平凡中顯功力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思考欲呈現的脈絡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安全型</a:t>
            </a:r>
            <a:r>
              <a:rPr lang="en-US" altLang="zh-TW" dirty="0">
                <a:solidFill>
                  <a:schemeClr val="tx1"/>
                </a:solidFill>
                <a:latin typeface="標楷體"/>
                <a:ea typeface="標楷體"/>
              </a:rPr>
              <a:t>：</a:t>
            </a:r>
            <a:r>
              <a:rPr lang="zh-TW" altLang="en-US" dirty="0" smtClean="0">
                <a:solidFill>
                  <a:schemeClr val="tx1"/>
                </a:solidFill>
              </a:rPr>
              <a:t>漸進鋪陳</a:t>
            </a:r>
            <a:endParaRPr lang="en-US" altLang="zh-TW" dirty="0">
              <a:solidFill>
                <a:schemeClr val="tx1"/>
              </a:solidFill>
            </a:endParaRPr>
          </a:p>
          <a:p>
            <a:pPr lvl="1"/>
            <a:r>
              <a:rPr lang="zh-TW" altLang="en-US" sz="2600" dirty="0" smtClean="0">
                <a:solidFill>
                  <a:schemeClr val="tx1"/>
                </a:solidFill>
                <a:ea typeface="+mn-ea"/>
                <a:cs typeface="+mn-cs"/>
              </a:rPr>
              <a:t>開門見山</a:t>
            </a:r>
            <a:r>
              <a:rPr lang="zh-TW" altLang="en-US" sz="2600" dirty="0">
                <a:solidFill>
                  <a:schemeClr val="tx1"/>
                </a:solidFill>
                <a:ea typeface="+mn-ea"/>
                <a:cs typeface="+mn-cs"/>
              </a:rPr>
              <a:t>型</a:t>
            </a:r>
            <a:r>
              <a:rPr lang="en-US" altLang="zh-TW" sz="2600" dirty="0" smtClean="0">
                <a:solidFill>
                  <a:schemeClr val="tx1"/>
                </a:solidFill>
                <a:ea typeface="+mn-ea"/>
                <a:cs typeface="+mn-cs"/>
              </a:rPr>
              <a:t>：</a:t>
            </a:r>
            <a:r>
              <a:rPr lang="zh-TW" altLang="en-US" sz="2600" dirty="0" smtClean="0">
                <a:solidFill>
                  <a:schemeClr val="tx1"/>
                </a:solidFill>
                <a:ea typeface="+mn-ea"/>
                <a:cs typeface="+mn-cs"/>
              </a:rPr>
              <a:t>先導入方案成效</a:t>
            </a:r>
            <a:endParaRPr lang="en-US" altLang="zh-TW" sz="2600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endParaRPr lang="zh-TW" altLang="zh-TW" dirty="0">
              <a:solidFill>
                <a:schemeClr val="tx1"/>
              </a:solidFill>
            </a:endParaRPr>
          </a:p>
          <a:p>
            <a:pPr lvl="1"/>
            <a:endParaRPr lang="en-US" altLang="zh-TW" sz="2600" dirty="0" smtClean="0">
              <a:solidFill>
                <a:schemeClr val="tx1"/>
              </a:solidFill>
            </a:endParaRPr>
          </a:p>
          <a:p>
            <a:endParaRPr lang="zh-TW" altLang="en-US" sz="3000" dirty="0">
              <a:solidFill>
                <a:schemeClr val="tx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3189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bldLvl="2"/>
    </p:bldLst>
  </p:timing>
</p:sld>
</file>

<file path=ppt/theme/theme1.xml><?xml version="1.0" encoding="utf-8"?>
<a:theme xmlns:a="http://schemas.openxmlformats.org/drawingml/2006/main" name="教室開放參觀簡報">
  <a:themeElements>
    <a:clrScheme name="ParentOpnHse 3">
      <a:dk1>
        <a:srgbClr val="000000"/>
      </a:dk1>
      <a:lt1>
        <a:srgbClr val="FFFFFF"/>
      </a:lt1>
      <a:dk2>
        <a:srgbClr val="0000CC"/>
      </a:dk2>
      <a:lt2>
        <a:srgbClr val="434343"/>
      </a:lt2>
      <a:accent1>
        <a:srgbClr val="99CC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CAE2AA"/>
      </a:accent5>
      <a:accent6>
        <a:srgbClr val="E7B900"/>
      </a:accent6>
      <a:hlink>
        <a:srgbClr val="FF0000"/>
      </a:hlink>
      <a:folHlink>
        <a:srgbClr val="808080"/>
      </a:folHlink>
    </a:clrScheme>
    <a:fontScheme name="ParentOpnHse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arentOpnH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教室開放參觀簡報</Template>
  <TotalTime>1436</TotalTime>
  <Words>1176</Words>
  <Application>Microsoft Office PowerPoint</Application>
  <PresentationFormat>A4 紙張 (210x297 公釐)</PresentationFormat>
  <Paragraphs>179</Paragraphs>
  <Slides>18</Slides>
  <Notes>6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教室開放參觀簡報</vt:lpstr>
      <vt:lpstr>教學卓越獎 參賽經驗分享</vt:lpstr>
      <vt:lpstr>自我介紹</vt:lpstr>
      <vt:lpstr>全園凝聚共識</vt:lpstr>
      <vt:lpstr>心態調整</vt:lpstr>
      <vt:lpstr>蒐集資料</vt:lpstr>
      <vt:lpstr>文案撰寫</vt:lpstr>
      <vt:lpstr>文案撰寫</vt:lpstr>
      <vt:lpstr>文案撰寫</vt:lpstr>
      <vt:lpstr>簡報製作</vt:lpstr>
      <vt:lpstr>簡報製作</vt:lpstr>
      <vt:lpstr>簡報製作</vt:lpstr>
      <vt:lpstr>發表報告</vt:lpstr>
      <vt:lpstr>初審入圍</vt:lpstr>
      <vt:lpstr>撰寫方案要點回顧</vt:lpstr>
      <vt:lpstr>撰寫方案要點回顧</vt:lpstr>
      <vt:lpstr>撰寫方案要點回顧</vt:lpstr>
      <vt:lpstr>準備期程</vt:lpstr>
      <vt:lpstr>大鵬展翅，一鳴驚人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開放參觀</dc:title>
  <dc:creator>User</dc:creator>
  <cp:lastModifiedBy>User</cp:lastModifiedBy>
  <cp:revision>100</cp:revision>
  <cp:lastPrinted>1601-01-01T00:00:00Z</cp:lastPrinted>
  <dcterms:created xsi:type="dcterms:W3CDTF">2016-01-27T07:23:04Z</dcterms:created>
  <dcterms:modified xsi:type="dcterms:W3CDTF">2017-03-14T11:19:29Z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TC010170701028</vt:lpwstr>
  </property>
</Properties>
</file>